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6" r:id="rId5"/>
    <p:sldId id="274" r:id="rId6"/>
    <p:sldId id="275" r:id="rId7"/>
    <p:sldId id="278" r:id="rId8"/>
    <p:sldId id="277" r:id="rId9"/>
    <p:sldId id="279" r:id="rId10"/>
    <p:sldId id="264" r:id="rId11"/>
    <p:sldId id="258" r:id="rId12"/>
    <p:sldId id="260" r:id="rId13"/>
    <p:sldId id="259" r:id="rId14"/>
    <p:sldId id="261" r:id="rId15"/>
    <p:sldId id="262" r:id="rId16"/>
    <p:sldId id="263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7F2"/>
    <a:srgbClr val="C2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5978-2FDB-AA69-AD76-99BA35B1B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1DFAE-58AA-BC74-C4EE-C9CCE9914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51061-BF33-DD69-F17D-C246D2A7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2826-1DA8-91A4-2069-C7011BF1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3D57B-C5C7-4E90-1E23-C4BDB819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74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DCDD-9093-E4D1-66C4-05F35614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9BFC8-0BDC-7C1E-F973-A6ABD21C0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505C-43FC-0DC8-3318-4ECBE23B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4F47-AA5B-A176-39EB-FB43B7BC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5112-C15E-18D8-B3F1-63D4C9EF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4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8F54A-F728-7E59-2C97-F99130B59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45FA8-0AC0-625D-6C79-3FED51E2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2C8E-1567-23FE-0CBC-9D6834AC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B4C3-5AEE-3F8D-A2D9-56A2643C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AECD-553E-8317-226C-940CA63F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F36C-0646-A4E8-9DCF-C1CACF1F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943-771F-A0DD-633D-B508D301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6C35-1BEC-DAEF-A1DC-870654E6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62DF-9024-203B-F449-ECAC3801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F5AB4-401B-C7DC-D01D-851C423B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2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C18D-F336-FF3C-7D66-BE79F451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AD356-6630-95E0-AE64-BD5C7E98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65AB-6810-1CD7-7962-70C568D0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C39D2-C61B-B174-D7EE-7A3293CB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32352-ED38-5F64-AED4-C761EE0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FC54-6935-C26F-AB07-BEA1F3DF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7A11-E148-30BC-9677-0E2ECDCFF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22D3B-1C44-3760-4F13-D76AA4782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C4F79-B97C-A450-E1D9-5AD5857C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03A5-0EA7-6561-F14E-401337E1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3AE2A-16E7-AA46-FBA9-01369DB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4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EB4D-B0BA-5E30-12DF-28577596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D99-71E7-A02F-5A71-B151CB9D5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0E584-BF71-0CBB-77B4-C3FBC85F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42706-AA8B-996B-1395-80A301C41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3FEA3-E78B-96C0-B75C-9DD91A9F4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6EA6-FE2D-62E9-4053-47237BC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A12DD-4111-B88A-442C-0F8743B0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4DC20-0A98-E4EE-7AC0-EE2BA81B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79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E34E-3A21-9423-493F-DABE1135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95318-D4CA-3263-246C-3F3C17DA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52153-B937-8E55-9EE6-0ADCAF04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C2C8E-9F03-41C3-5925-D477B8D2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9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3B299-129B-E1A4-083E-7E32FA2F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3164A-79FF-2878-0E9A-152AA27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EDC1-3192-A74D-21CF-B873E316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90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4C25-4102-5DE8-BE55-5541BA99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F8F9-7097-89CA-BC67-599A845C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1CFD-ED26-0BBB-3925-9672C2697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C11AE-1739-8458-0E4F-355A1E1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4746C-49A7-ABA6-DAD4-8AC931B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CF4A5-2D5E-4762-2C37-BF181CBA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9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6C14-5DF8-7B73-9764-C1116582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521AD-2D09-A934-041D-EA507D3AB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4467-08FA-E22F-8347-12978D439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4FA82-9955-F406-6285-C25EE487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992C7-5BF9-0C34-23AF-42E7FF29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E3182-346F-C076-8868-E0D34B2A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15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6AF0B-57BD-6F1D-869E-FB00322E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8C561-3E33-77B5-B63E-39A095A90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D6E2-8D8E-97D6-18FD-C4D1733F9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69054-1563-4600-BC82-73B6AB852162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C578-8162-C1AC-317F-AA8BA7FFF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55AE-09A6-5A8A-7035-29460862D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63D78-2A54-4769-9734-29953D4E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0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78297" y="3429000"/>
            <a:ext cx="6372953" cy="238251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Leveraging Machine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for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Depression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Screening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 Step Towards Proactive Intervention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C6CFC-F93E-F002-6506-415C9DE2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395" y="-990600"/>
            <a:ext cx="15672452" cy="8815754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9DC99-A5DD-F9F6-65A4-DF5EA77B9960}"/>
              </a:ext>
            </a:extLst>
          </p:cNvPr>
          <p:cNvGrpSpPr/>
          <p:nvPr/>
        </p:nvGrpSpPr>
        <p:grpSpPr>
          <a:xfrm>
            <a:off x="-8278297" y="399610"/>
            <a:ext cx="7077664" cy="996208"/>
            <a:chOff x="4681227" y="4784608"/>
            <a:chExt cx="7077664" cy="9962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003297-FED8-256B-B90E-4A2B84F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05E142-F91E-11F2-D3CB-41B5E00B0333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D53B91-5615-68B2-98D5-E5E05474D4F3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108210B-1AA2-42AA-2B37-FA4B8BED92EA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E3A69B-D773-BF63-94DC-5364FEE212EB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FF3D221-05C4-8D74-AA5D-EC1673116B28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16962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27BEECE-FA52-4E2D-3A63-B05ACC6EB111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Ghouse</a:t>
                    </a:r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Sreehitha, Kalyani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4F85289-2CCB-79A3-03EB-84C50033D658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2">
                          <a:lumMod val="50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4D7B77-E484-FFBB-8888-0DFD1B21DD2C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0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108021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Nulls &amp; Duplicates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835861"/>
            <a:ext cx="5757863" cy="42862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Why..?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Algorithm Compatibility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Biased Analysis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Reduced Statistical Power</a:t>
            </a:r>
          </a:p>
          <a:p>
            <a:pPr algn="l">
              <a:lnSpc>
                <a:spcPct val="16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There are no Null Values in this Dataset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There are no Duplicate Values in this Dataset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E6502-7A74-83A4-D0B0-D9450E971996}"/>
              </a:ext>
            </a:extLst>
          </p:cNvPr>
          <p:cNvSpPr/>
          <p:nvPr/>
        </p:nvSpPr>
        <p:spPr>
          <a:xfrm>
            <a:off x="6819901" y="1008974"/>
            <a:ext cx="5037137" cy="116657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74784-224B-7FCB-AE8F-E8471D53DED6}"/>
              </a:ext>
            </a:extLst>
          </p:cNvPr>
          <p:cNvSpPr txBox="1"/>
          <p:nvPr/>
        </p:nvSpPr>
        <p:spPr>
          <a:xfrm>
            <a:off x="6915151" y="10089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code&gt;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CF47F9-7E90-2C63-687C-36799E081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055" y="2435052"/>
            <a:ext cx="3462235" cy="38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62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85CF4-CAF3-74C4-E865-6A8E0BA78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2" y="3759462"/>
            <a:ext cx="11212368" cy="2986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CE66D1-4727-08A4-FADA-7C74DFD57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971813"/>
            <a:ext cx="11212367" cy="2755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BECDFA-F497-E5CC-9329-406A451AE603}"/>
              </a:ext>
            </a:extLst>
          </p:cNvPr>
          <p:cNvSpPr/>
          <p:nvPr/>
        </p:nvSpPr>
        <p:spPr>
          <a:xfrm>
            <a:off x="754091" y="3579779"/>
            <a:ext cx="10803808" cy="64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                                                      INCOME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311727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Univariant Analysis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382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683202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Univariant Analysis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736DA-FEFD-35AE-D9A8-25B792C4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6786"/>
            <a:ext cx="12192000" cy="42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91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62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045286"/>
            <a:ext cx="5757863" cy="4974513"/>
          </a:xfrm>
        </p:spPr>
        <p:txBody>
          <a:bodyPr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Why..?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Equalizing Feature Influence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Improving Algorithm Performance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Preventing Domination by Large Values</a:t>
            </a:r>
          </a:p>
          <a:p>
            <a:pPr algn="l">
              <a:lnSpc>
                <a:spcPct val="15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used “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MinMax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 Scaler”, because of the outliers in  “income” variable.</a:t>
            </a:r>
          </a:p>
          <a:p>
            <a:pPr algn="l">
              <a:lnSpc>
                <a:spcPct val="150000"/>
              </a:lnSpc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have done “</a:t>
            </a:r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fit_transform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” on training data, and just “transform” on testing data to prevent </a:t>
            </a:r>
            <a:r>
              <a:rPr lang="en-IN" sz="18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data leakage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. Because the test data should be hidden from the model so that overfitting will not happen.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E6502-7A74-83A4-D0B0-D9450E971996}"/>
              </a:ext>
            </a:extLst>
          </p:cNvPr>
          <p:cNvSpPr/>
          <p:nvPr/>
        </p:nvSpPr>
        <p:spPr>
          <a:xfrm>
            <a:off x="6819901" y="1008974"/>
            <a:ext cx="5037137" cy="14580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74784-224B-7FCB-AE8F-E8471D53DED6}"/>
              </a:ext>
            </a:extLst>
          </p:cNvPr>
          <p:cNvSpPr txBox="1"/>
          <p:nvPr/>
        </p:nvSpPr>
        <p:spPr>
          <a:xfrm>
            <a:off x="6915151" y="10089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code&gt;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12401D-C7A4-7563-7FCA-2FAEBD3A3678}"/>
              </a:ext>
            </a:extLst>
          </p:cNvPr>
          <p:cNvGrpSpPr/>
          <p:nvPr/>
        </p:nvGrpSpPr>
        <p:grpSpPr>
          <a:xfrm>
            <a:off x="7267576" y="2964209"/>
            <a:ext cx="3819524" cy="3248025"/>
            <a:chOff x="7229476" y="2811809"/>
            <a:chExt cx="3819524" cy="32480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546135-273C-FD49-06FA-3C9EDC63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9476" y="3354188"/>
              <a:ext cx="1470908" cy="25217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9789A8-9463-DC9E-6FA9-18402562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0010" y="3373473"/>
              <a:ext cx="1778990" cy="251851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FF95E7-E9AC-5835-42FE-9490158F4D6C}"/>
                </a:ext>
              </a:extLst>
            </p:cNvPr>
            <p:cNvCxnSpPr>
              <a:cxnSpLocks/>
            </p:cNvCxnSpPr>
            <p:nvPr/>
          </p:nvCxnSpPr>
          <p:spPr>
            <a:xfrm>
              <a:off x="9012035" y="2811809"/>
              <a:ext cx="0" cy="32480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44322-8719-69CE-8F63-4AA67482EC7B}"/>
                </a:ext>
              </a:extLst>
            </p:cNvPr>
            <p:cNvSpPr txBox="1"/>
            <p:nvPr/>
          </p:nvSpPr>
          <p:spPr>
            <a:xfrm>
              <a:off x="7233801" y="2933911"/>
              <a:ext cx="1462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Before Scaling</a:t>
              </a:r>
              <a:endParaRPr lang="en-IN" sz="1400" u="sng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B5B0D-9482-A60E-C181-F548A0224960}"/>
                </a:ext>
              </a:extLst>
            </p:cNvPr>
            <p:cNvSpPr txBox="1"/>
            <p:nvPr/>
          </p:nvSpPr>
          <p:spPr>
            <a:xfrm>
              <a:off x="9500511" y="2933911"/>
              <a:ext cx="1317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After Scaling</a:t>
              </a:r>
              <a:endParaRPr lang="en-IN" sz="1400" u="sng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4719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12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Encoding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045286"/>
            <a:ext cx="5757863" cy="497451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Why..?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Algorithm Compatibility</a:t>
            </a:r>
          </a:p>
          <a:p>
            <a:pPr algn="l">
              <a:lnSpc>
                <a:spcPct val="15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used “One Hot Encoding” to make 14 categorical variables as numerical.</a:t>
            </a:r>
          </a:p>
          <a:p>
            <a:pPr algn="l">
              <a:lnSpc>
                <a:spcPct val="150000"/>
              </a:lnSpc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have done “</a:t>
            </a:r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fit_transform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” on training data, and just “transform” on testing data to prevent </a:t>
            </a:r>
            <a:r>
              <a:rPr lang="en-IN" sz="1800" dirty="0">
                <a:solidFill>
                  <a:schemeClr val="accent6">
                    <a:lumMod val="7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data leakage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. Because the test data should be hidden from the model so that overfitting will not happen.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E6502-7A74-83A4-D0B0-D9450E971996}"/>
              </a:ext>
            </a:extLst>
          </p:cNvPr>
          <p:cNvSpPr/>
          <p:nvPr/>
        </p:nvSpPr>
        <p:spPr>
          <a:xfrm>
            <a:off x="6819901" y="1008974"/>
            <a:ext cx="5037137" cy="26010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74784-224B-7FCB-AE8F-E8471D53DED6}"/>
              </a:ext>
            </a:extLst>
          </p:cNvPr>
          <p:cNvSpPr txBox="1"/>
          <p:nvPr/>
        </p:nvSpPr>
        <p:spPr>
          <a:xfrm>
            <a:off x="6915151" y="10089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code&gt;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326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Base Model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340561"/>
            <a:ext cx="5757863" cy="497451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We have use “Logistic Regression” is a base model. It gave 67% accuracy, but the model failed to detect class 1 datapoints in test data.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Possible Reasons for failing of algorithm: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Class Imbalance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Insufficient Features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Model Limitations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E6502-7A74-83A4-D0B0-D9450E971996}"/>
              </a:ext>
            </a:extLst>
          </p:cNvPr>
          <p:cNvSpPr/>
          <p:nvPr/>
        </p:nvSpPr>
        <p:spPr>
          <a:xfrm>
            <a:off x="6819901" y="1008975"/>
            <a:ext cx="5037137" cy="137227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74784-224B-7FCB-AE8F-E8471D53DED6}"/>
              </a:ext>
            </a:extLst>
          </p:cNvPr>
          <p:cNvSpPr txBox="1"/>
          <p:nvPr/>
        </p:nvSpPr>
        <p:spPr>
          <a:xfrm>
            <a:off x="6915151" y="10089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code&gt;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E3C2C-5416-C0CF-5924-35CC11FF0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5" y="3847912"/>
            <a:ext cx="5033962" cy="18254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CACB792-62B2-81B8-ABB6-1B6F56288987}"/>
              </a:ext>
            </a:extLst>
          </p:cNvPr>
          <p:cNvSpPr txBox="1">
            <a:spLocks/>
          </p:cNvSpPr>
          <p:nvPr/>
        </p:nvSpPr>
        <p:spPr>
          <a:xfrm>
            <a:off x="6747306" y="3177337"/>
            <a:ext cx="3301469" cy="63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u="sng" dirty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Classification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322B3-7CB9-043F-AEFA-2A0C784F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" y="4938864"/>
            <a:ext cx="4372339" cy="5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6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7" y="413464"/>
            <a:ext cx="11515725" cy="76358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Works to be done:</a:t>
            </a:r>
            <a:endParaRPr lang="en-IN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0B93-3432-C4F1-CBAA-A20219B76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37" y="1340561"/>
            <a:ext cx="5757863" cy="4974513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check if this data is satisfying the assumption of Linear Regression?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Linearity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Independence of Residuals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Homoscedasticity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Normality of Residuals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No Multicollinearity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statistical tests to know which feature is important to predict target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PCA to make sure there is no Multicollinearity.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transformation on Numerical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65FE2-5738-345A-6D7B-DCFA4EE1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93" y="72075"/>
            <a:ext cx="1294130" cy="5765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A9F0E1-6CC0-E541-DF9D-53A4C259150F}"/>
              </a:ext>
            </a:extLst>
          </p:cNvPr>
          <p:cNvSpPr/>
          <p:nvPr/>
        </p:nvSpPr>
        <p:spPr>
          <a:xfrm>
            <a:off x="10536872" y="72075"/>
            <a:ext cx="45719" cy="576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2DFED-45AE-2BE5-FF37-2868C6E3DF50}"/>
              </a:ext>
            </a:extLst>
          </p:cNvPr>
          <p:cNvSpPr txBox="1"/>
          <p:nvPr/>
        </p:nvSpPr>
        <p:spPr>
          <a:xfrm>
            <a:off x="9892702" y="98755"/>
            <a:ext cx="64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 ExtraLight" pitchFamily="2" charset="0"/>
              </a:rPr>
              <a:t>Team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35BEC9-3932-9524-3256-464FBC4C5854}"/>
              </a:ext>
            </a:extLst>
          </p:cNvPr>
          <p:cNvSpPr txBox="1">
            <a:spLocks/>
          </p:cNvSpPr>
          <p:nvPr/>
        </p:nvSpPr>
        <p:spPr>
          <a:xfrm>
            <a:off x="6102082" y="1338958"/>
            <a:ext cx="5757863" cy="497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do hyperparameter tunning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check is this data performs better in clustering rather that classification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try various other classification algorithms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to feature engineering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Will make this whole algorithm dynamic using OOPs – (Pipeline)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5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702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1250"/>
            <a:ext cx="12191999" cy="2422187"/>
          </a:xfrm>
        </p:spPr>
        <p:txBody>
          <a:bodyPr anchor="ctr">
            <a:normAutofit/>
          </a:bodyPr>
          <a:lstStyle/>
          <a:p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lang="en-IN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ECE352-8F5D-8D13-EC7E-396371F65B9A}"/>
              </a:ext>
            </a:extLst>
          </p:cNvPr>
          <p:cNvGrpSpPr/>
          <p:nvPr/>
        </p:nvGrpSpPr>
        <p:grpSpPr>
          <a:xfrm>
            <a:off x="2696779" y="4592231"/>
            <a:ext cx="7077664" cy="996208"/>
            <a:chOff x="4681227" y="4784608"/>
            <a:chExt cx="7077664" cy="9962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B65FE2-5738-345A-6D7B-DCFA4EE1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A9F0E1-6CC0-E541-DF9D-53A4C259150F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E865-3738-D562-74BD-6415A7DC3B8B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A00CA4C-DD46-706C-708D-85AC795745F2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02B4F35-825B-CB30-D16B-59D5F8CE0A31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304447F-5938-D3F0-A499-EE729C21AAB4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16962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8C5FF0-BD57-475D-C172-120A0F394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Ghouse</a:t>
                    </a:r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Sreehitha, Kalyani</a:t>
                    </a:r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DE148C-97B6-4E1B-8735-92D067194E87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2">
                          <a:lumMod val="50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DDDD79-25CC-81D5-97F6-5BAF421EDE09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14B685-39B2-A38A-F8B4-BC920E016FC9}"/>
              </a:ext>
            </a:extLst>
          </p:cNvPr>
          <p:cNvSpPr txBox="1"/>
          <p:nvPr/>
        </p:nvSpPr>
        <p:spPr>
          <a:xfrm>
            <a:off x="0" y="3407450"/>
            <a:ext cx="12191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Please ask your question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7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0A-0334-3486-ED89-B5B77B27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898" y="3429000"/>
            <a:ext cx="6372953" cy="238251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Leveraging Machine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for 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 dirty="0">
                <a:solidFill>
                  <a:srgbClr val="05C7F2"/>
                </a:solidFill>
              </a:rPr>
              <a:t>Depression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>
                <a:solidFill>
                  <a:srgbClr val="05C7F2"/>
                </a:solidFill>
              </a:rPr>
              <a:t>Screening</a:t>
            </a:r>
            <a:b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 Step Towards Proactive Intervention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C6CFC-F93E-F002-6506-415C9DE2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00" y="-990600"/>
            <a:ext cx="15672452" cy="8815754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9DC99-A5DD-F9F6-65A4-DF5EA77B9960}"/>
              </a:ext>
            </a:extLst>
          </p:cNvPr>
          <p:cNvGrpSpPr/>
          <p:nvPr/>
        </p:nvGrpSpPr>
        <p:grpSpPr>
          <a:xfrm>
            <a:off x="359898" y="399610"/>
            <a:ext cx="7077664" cy="996208"/>
            <a:chOff x="4681227" y="4784608"/>
            <a:chExt cx="7077664" cy="9962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003297-FED8-256B-B90E-4A2B84F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227" y="4897991"/>
              <a:ext cx="1912275" cy="8519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05E142-F91E-11F2-D3CB-41B5E00B0333}"/>
                </a:ext>
              </a:extLst>
            </p:cNvPr>
            <p:cNvSpPr/>
            <p:nvPr/>
          </p:nvSpPr>
          <p:spPr>
            <a:xfrm>
              <a:off x="6653549" y="4859615"/>
              <a:ext cx="45719" cy="827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D53B91-5615-68B2-98D5-E5E05474D4F3}"/>
                </a:ext>
              </a:extLst>
            </p:cNvPr>
            <p:cNvGrpSpPr/>
            <p:nvPr/>
          </p:nvGrpSpPr>
          <p:grpSpPr>
            <a:xfrm>
              <a:off x="6758873" y="4784608"/>
              <a:ext cx="5000018" cy="996208"/>
              <a:chOff x="354183" y="1650535"/>
              <a:chExt cx="5000018" cy="9962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108210B-1AA2-42AA-2B37-FA4B8BED92EA}"/>
                  </a:ext>
                </a:extLst>
              </p:cNvPr>
              <p:cNvGrpSpPr/>
              <p:nvPr/>
            </p:nvGrpSpPr>
            <p:grpSpPr>
              <a:xfrm>
                <a:off x="354183" y="1650535"/>
                <a:ext cx="5000018" cy="767848"/>
                <a:chOff x="354183" y="1489374"/>
                <a:chExt cx="5000018" cy="76784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E3A69B-D773-BF63-94DC-5364FEE212EB}"/>
                    </a:ext>
                  </a:extLst>
                </p:cNvPr>
                <p:cNvGrpSpPr/>
                <p:nvPr/>
              </p:nvGrpSpPr>
              <p:grpSpPr>
                <a:xfrm>
                  <a:off x="354183" y="1602757"/>
                  <a:ext cx="5000018" cy="654465"/>
                  <a:chOff x="622570" y="1828800"/>
                  <a:chExt cx="5000018" cy="65446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FF3D221-05C4-8D74-AA5D-EC1673116B28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1828800"/>
                    <a:ext cx="26253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TeamONE</a:t>
                    </a:r>
                    <a:endParaRPr lang="en-IN" sz="2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27BEECE-FA52-4E2D-3A63-B05ACC6EB111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70" y="2175488"/>
                    <a:ext cx="50000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Dileep, Praneeth, Sreekar,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Ghouse</a:t>
                    </a:r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, </a:t>
                    </a:r>
                    <a:r>
                      <a:rPr lang="en-IN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Sreehitha, Kalyani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4F85289-2CCB-79A3-03EB-84C50033D658}"/>
                    </a:ext>
                  </a:extLst>
                </p:cNvPr>
                <p:cNvSpPr txBox="1"/>
                <p:nvPr/>
              </p:nvSpPr>
              <p:spPr>
                <a:xfrm>
                  <a:off x="354183" y="1489374"/>
                  <a:ext cx="500001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PGPDSE – </a:t>
                  </a:r>
                  <a:r>
                    <a:rPr lang="en-US" sz="1000" dirty="0" err="1">
                      <a:solidFill>
                        <a:schemeClr val="bg2">
                          <a:lumMod val="50000"/>
                        </a:schemeClr>
                      </a:solidFill>
                    </a:rPr>
                    <a:t>Hyd</a:t>
                  </a:r>
                  <a:r>
                    <a:rPr lang="en-US" sz="1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, Mar’24</a:t>
                  </a:r>
                  <a:endParaRPr lang="en-IN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4D7B77-E484-FFBB-8888-0DFD1B21DD2C}"/>
                  </a:ext>
                </a:extLst>
              </p:cNvPr>
              <p:cNvSpPr txBox="1"/>
              <p:nvPr/>
            </p:nvSpPr>
            <p:spPr>
              <a:xfrm>
                <a:off x="354183" y="2338966"/>
                <a:ext cx="5000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Mentored by - Ankush Bansal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2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BE84-AD79-AA8F-D81D-66702756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trike="sngStrike" dirty="0"/>
              <a:t>Problem Statement</a:t>
            </a:r>
          </a:p>
          <a:p>
            <a:pPr marL="0" indent="0">
              <a:buNone/>
            </a:pPr>
            <a:r>
              <a:rPr lang="en-US" sz="1800" dirty="0"/>
              <a:t>Background research</a:t>
            </a:r>
          </a:p>
          <a:p>
            <a:pPr marL="0" indent="0">
              <a:buNone/>
            </a:pPr>
            <a:r>
              <a:rPr lang="en-US" sz="1800" dirty="0"/>
              <a:t>Dataset</a:t>
            </a:r>
          </a:p>
          <a:p>
            <a:pPr marL="0" indent="0">
              <a:buNone/>
            </a:pPr>
            <a:r>
              <a:rPr lang="en-US" sz="1800" dirty="0"/>
              <a:t>Getting to know about data</a:t>
            </a:r>
          </a:p>
          <a:p>
            <a:pPr marL="0" indent="0">
              <a:buNone/>
            </a:pPr>
            <a:r>
              <a:rPr lang="en-US" sz="1800" dirty="0"/>
              <a:t>	All charts</a:t>
            </a:r>
          </a:p>
          <a:p>
            <a:pPr marL="0" indent="0">
              <a:buNone/>
            </a:pPr>
            <a:r>
              <a:rPr lang="en-US" sz="1800" dirty="0"/>
              <a:t>EDA</a:t>
            </a:r>
          </a:p>
          <a:p>
            <a:pPr marL="0" indent="0">
              <a:buNone/>
            </a:pPr>
            <a:r>
              <a:rPr lang="en-US" sz="1800" dirty="0"/>
              <a:t>	Nulls</a:t>
            </a:r>
          </a:p>
          <a:p>
            <a:pPr marL="0" indent="0">
              <a:buNone/>
            </a:pPr>
            <a:r>
              <a:rPr lang="en-US" sz="1800" dirty="0"/>
              <a:t>	Encoding</a:t>
            </a:r>
          </a:p>
          <a:p>
            <a:pPr marL="0" indent="0">
              <a:buNone/>
            </a:pPr>
            <a:r>
              <a:rPr lang="en-US" sz="1800" dirty="0"/>
              <a:t>	Scaling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5D33E-AB8C-14B1-F78A-AF20C596677E}"/>
              </a:ext>
            </a:extLst>
          </p:cNvPr>
          <p:cNvSpPr txBox="1">
            <a:spLocks/>
          </p:cNvSpPr>
          <p:nvPr/>
        </p:nvSpPr>
        <p:spPr>
          <a:xfrm>
            <a:off x="6257925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Model build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Metrics display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All Models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Hyperparameter Tunning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 err="1"/>
              <a:t>Optuna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Deployment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HTML &amp; CSS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Flask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Render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0016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585A02-0C60-75D9-6BF1-583A08310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43DC8-4EFA-45E7-3F18-3838D90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244" y="-1945539"/>
            <a:ext cx="15058244" cy="1003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F3869C-9D11-B7F6-6D60-B84CC2B954D6}"/>
              </a:ext>
            </a:extLst>
          </p:cNvPr>
          <p:cNvSpPr/>
          <p:nvPr/>
        </p:nvSpPr>
        <p:spPr>
          <a:xfrm>
            <a:off x="7068456" y="0"/>
            <a:ext cx="5123543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96BB2-73F3-EB27-2182-EEB6AA11F9CA}"/>
              </a:ext>
            </a:extLst>
          </p:cNvPr>
          <p:cNvSpPr txBox="1">
            <a:spLocks/>
          </p:cNvSpPr>
          <p:nvPr/>
        </p:nvSpPr>
        <p:spPr>
          <a:xfrm>
            <a:off x="5446031" y="3170636"/>
            <a:ext cx="7458076" cy="2806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9000" dirty="0">
                <a:solidFill>
                  <a:schemeClr val="bg2"/>
                </a:solidFill>
              </a:rPr>
              <a:t>ABOUT PROBLEM</a:t>
            </a:r>
          </a:p>
        </p:txBody>
      </p:sp>
    </p:spTree>
    <p:extLst>
      <p:ext uri="{BB962C8B-B14F-4D97-AF65-F5344CB8AC3E}">
        <p14:creationId xmlns:p14="http://schemas.microsoft.com/office/powerpoint/2010/main" val="119144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59075"/>
            <a:ext cx="4800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The objective of this project is to develop  and deploy a predictive classification model to identify individuals at risk of depression based on a variety of demographic, lifestyle, and medical factors.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5E5B9E-924B-21E0-2F04-CAE28A740995}"/>
              </a:ext>
            </a:extLst>
          </p:cNvPr>
          <p:cNvSpPr txBox="1">
            <a:spLocks/>
          </p:cNvSpPr>
          <p:nvPr/>
        </p:nvSpPr>
        <p:spPr>
          <a:xfrm>
            <a:off x="783102" y="2063749"/>
            <a:ext cx="1000125" cy="164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8800" dirty="0"/>
              <a:t>“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C926F9-2374-4E2B-C544-4546000AD72D}"/>
              </a:ext>
            </a:extLst>
          </p:cNvPr>
          <p:cNvGrpSpPr/>
          <p:nvPr/>
        </p:nvGrpSpPr>
        <p:grpSpPr>
          <a:xfrm>
            <a:off x="6371873" y="2055811"/>
            <a:ext cx="5456125" cy="3763964"/>
            <a:chOff x="6448073" y="1808161"/>
            <a:chExt cx="5456125" cy="37639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50D79E-0D30-D66F-2A62-19E330D7CFBB}"/>
                </a:ext>
              </a:extLst>
            </p:cNvPr>
            <p:cNvSpPr/>
            <p:nvPr/>
          </p:nvSpPr>
          <p:spPr>
            <a:xfrm>
              <a:off x="6448425" y="1808161"/>
              <a:ext cx="5455773" cy="37639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A1CE19-0DCB-16C1-0308-BDF1B133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073" y="1808161"/>
              <a:ext cx="5456125" cy="37569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744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10467976" cy="4498667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The Silent Epidemic: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affects millions globally, impacting all aspects of life. While </a:t>
            </a:r>
            <a:r>
              <a:rPr lang="en-US" sz="1800" b="1" dirty="0">
                <a:solidFill>
                  <a:srgbClr val="05C7F2"/>
                </a:solidFill>
              </a:rPr>
              <a:t>3.8%</a:t>
            </a:r>
            <a:r>
              <a:rPr lang="en-US" sz="1800" dirty="0"/>
              <a:t> of the population experience it, the true number is likely higher due to stigma and lack of access to care.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More Than Just Sadness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isn't simply feeling down. it's a complex mental health disorder with debilitating symptoms like loss of interest, hopelessness, and suicidal thoughts. These can disrupt work, relationships, and overall well-being.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A Multifaceted Challenge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Depression arises from a combination of social, psychological, and biological factors. Stressful life events, physical health issues, and even genetics can play a role.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BACKGROUND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2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E11D-883F-BA3D-10CB-2BD381B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2D581-A726-9697-A800-2A05FC88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790C-48D6-CB4C-2178-DBEF3A4D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10821"/>
            <a:ext cx="5372101" cy="4775666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Converting from *.csv to *.parquet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Parquet is an open-source columnar storage file format designed for efficient data processing. Unlike CSV, which stores data row-by-row, Parquet stores data column-by-column. This columnar organization offers several key advantages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Faster data loading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Reduced storage space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Improved data integrity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Enhanced performance for machine learning tasks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691F3E-05B5-5D97-BEBA-21FFF850A519}"/>
              </a:ext>
            </a:extLst>
          </p:cNvPr>
          <p:cNvSpPr/>
          <p:nvPr/>
        </p:nvSpPr>
        <p:spPr>
          <a:xfrm>
            <a:off x="6572251" y="1410821"/>
            <a:ext cx="5037137" cy="27724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C890C76-CB53-306C-A96C-EF3375A02660}"/>
              </a:ext>
            </a:extLst>
          </p:cNvPr>
          <p:cNvSpPr txBox="1">
            <a:spLocks/>
          </p:cNvSpPr>
          <p:nvPr/>
        </p:nvSpPr>
        <p:spPr>
          <a:xfrm>
            <a:off x="5601100" y="5057941"/>
            <a:ext cx="2179719" cy="220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*.parquet </a:t>
            </a:r>
          </a:p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file took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84AE20-EB82-B2E8-B16F-3AB1433F872B}"/>
              </a:ext>
            </a:extLst>
          </p:cNvPr>
          <p:cNvSpPr txBox="1">
            <a:spLocks/>
          </p:cNvSpPr>
          <p:nvPr/>
        </p:nvSpPr>
        <p:spPr>
          <a:xfrm>
            <a:off x="7723069" y="4444928"/>
            <a:ext cx="2179719" cy="220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7200" dirty="0">
                <a:solidFill>
                  <a:srgbClr val="05C7F2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40%</a:t>
            </a:r>
            <a:endParaRPr lang="en-IN" sz="7200" dirty="0">
              <a:solidFill>
                <a:srgbClr val="05C7F2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285C00-98BF-214B-491D-5CCEEA584F08}"/>
              </a:ext>
            </a:extLst>
          </p:cNvPr>
          <p:cNvSpPr txBox="1">
            <a:spLocks/>
          </p:cNvSpPr>
          <p:nvPr/>
        </p:nvSpPr>
        <p:spPr>
          <a:xfrm>
            <a:off x="9707532" y="5057941"/>
            <a:ext cx="5033962" cy="95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less time to load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Verdana" panose="020B0604030504040204" pitchFamily="34" charset="0"/>
                <a:cs typeface="Poppins" panose="00000500000000000000" pitchFamily="2" charset="0"/>
              </a:rPr>
              <a:t>that *.csv file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22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5F259-4DDA-AE56-A3E8-F843D1407F25}"/>
              </a:ext>
            </a:extLst>
          </p:cNvPr>
          <p:cNvSpPr/>
          <p:nvPr/>
        </p:nvSpPr>
        <p:spPr>
          <a:xfrm>
            <a:off x="0" y="794"/>
            <a:ext cx="12192000" cy="1114425"/>
          </a:xfrm>
          <a:prstGeom prst="rect">
            <a:avLst/>
          </a:prstGeom>
          <a:gradFill>
            <a:gsLst>
              <a:gs pos="0">
                <a:srgbClr val="05C7F2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DF0497-F8EC-26F3-2794-B34463F93197}"/>
              </a:ext>
            </a:extLst>
          </p:cNvPr>
          <p:cNvSpPr txBox="1">
            <a:spLocks/>
          </p:cNvSpPr>
          <p:nvPr/>
        </p:nvSpPr>
        <p:spPr>
          <a:xfrm>
            <a:off x="790574" y="795"/>
            <a:ext cx="7458076" cy="111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400" dirty="0"/>
              <a:t>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715E2-0C5B-884A-0393-3247AC58B90B}"/>
              </a:ext>
            </a:extLst>
          </p:cNvPr>
          <p:cNvGrpSpPr/>
          <p:nvPr/>
        </p:nvGrpSpPr>
        <p:grpSpPr>
          <a:xfrm>
            <a:off x="9921277" y="269716"/>
            <a:ext cx="1982921" cy="576580"/>
            <a:chOff x="9892702" y="72075"/>
            <a:chExt cx="1982921" cy="5765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6037A-0CBB-FFD7-180B-680C3B30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1493" y="72075"/>
              <a:ext cx="1294130" cy="57658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9D60FA-D6BA-F852-EFC1-B8C8E40455F8}"/>
                </a:ext>
              </a:extLst>
            </p:cNvPr>
            <p:cNvSpPr/>
            <p:nvPr/>
          </p:nvSpPr>
          <p:spPr>
            <a:xfrm>
              <a:off x="10536872" y="72075"/>
              <a:ext cx="45719" cy="576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51F96-6850-16AB-0809-C4B740154CF8}"/>
                </a:ext>
              </a:extLst>
            </p:cNvPr>
            <p:cNvSpPr txBox="1"/>
            <p:nvPr/>
          </p:nvSpPr>
          <p:spPr>
            <a:xfrm>
              <a:off x="9892702" y="98755"/>
              <a:ext cx="644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 ExtraLight" pitchFamily="2" charset="0"/>
                </a:rPr>
                <a:t>Team</a:t>
              </a:r>
            </a:p>
            <a:p>
              <a:pPr algn="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</a:t>
              </a:r>
              <a:endPara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832B1D-4412-2BA5-1A5E-C4D91507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10821"/>
            <a:ext cx="11358562" cy="123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314C6-E0E1-DDDA-0070-8FDD4D72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5" y="2819299"/>
            <a:ext cx="7796212" cy="388864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D29970-02B6-C227-1B23-C185B1A4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3" y="3217223"/>
            <a:ext cx="3324226" cy="2849498"/>
          </a:xfrm>
        </p:spPr>
        <p:txBody>
          <a:bodyPr wrap="square" tIns="0" bIns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5C7F2"/>
                </a:solidFill>
              </a:rPr>
              <a:t>Shape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Rows : 4,13,768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Columns : 16</a:t>
            </a: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solidFill>
                  <a:srgbClr val="05C7F2"/>
                </a:solidFill>
              </a:rPr>
              <a:t>Dtypes</a:t>
            </a:r>
            <a:r>
              <a:rPr lang="en-US" b="1" dirty="0">
                <a:solidFill>
                  <a:srgbClr val="05C7F2"/>
                </a:solidFill>
              </a:rPr>
              <a:t> Columns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Categorical : 13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Numerical : 2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Object : 1</a:t>
            </a:r>
          </a:p>
        </p:txBody>
      </p:sp>
    </p:spTree>
    <p:extLst>
      <p:ext uri="{BB962C8B-B14F-4D97-AF65-F5344CB8AC3E}">
        <p14:creationId xmlns:p14="http://schemas.microsoft.com/office/powerpoint/2010/main" val="2418702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exend SemiBold"/>
        <a:ea typeface=""/>
        <a:cs typeface=""/>
      </a:majorFont>
      <a:minorFont>
        <a:latin typeface="Lexe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743</Words>
  <Application>Microsoft Office PowerPoint</Application>
  <PresentationFormat>Widescreen</PresentationFormat>
  <Paragraphs>147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Lexend</vt:lpstr>
      <vt:lpstr>Lexend ExtraLight</vt:lpstr>
      <vt:lpstr>Lexend SemiBold</vt:lpstr>
      <vt:lpstr>Verdana</vt:lpstr>
      <vt:lpstr>Wingdings</vt:lpstr>
      <vt:lpstr>Office Theme</vt:lpstr>
      <vt:lpstr>Leveraging Machine  Learning for  Depression Screening A Step Towards Proactive Intervention</vt:lpstr>
      <vt:lpstr>Leveraging Machine  Learning for  Depression Screening A Step Towards Proactive Intervention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Nulls &amp; Duplicates</vt:lpstr>
      <vt:lpstr>Univariant Analysis</vt:lpstr>
      <vt:lpstr>Univariant Analysis</vt:lpstr>
      <vt:lpstr>Scaling</vt:lpstr>
      <vt:lpstr>Encoding</vt:lpstr>
      <vt:lpstr>Base Model</vt:lpstr>
      <vt:lpstr>Works to be done: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Dileep Patcha</dc:creator>
  <cp:lastModifiedBy>Dileep Patcha</cp:lastModifiedBy>
  <cp:revision>22</cp:revision>
  <dcterms:created xsi:type="dcterms:W3CDTF">2024-08-30T10:24:42Z</dcterms:created>
  <dcterms:modified xsi:type="dcterms:W3CDTF">2024-09-30T17:28:23Z</dcterms:modified>
</cp:coreProperties>
</file>